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787" r:id="rId2"/>
    <p:sldId id="79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791" r:id="rId15"/>
    <p:sldId id="789" r:id="rId16"/>
    <p:sldId id="788" r:id="rId17"/>
    <p:sldId id="792" r:id="rId18"/>
  </p:sldIdLst>
  <p:sldSz cx="10287000" cy="6858000" type="35mm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2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6"/>
  </p:normalViewPr>
  <p:slideViewPr>
    <p:cSldViewPr>
      <p:cViewPr varScale="1">
        <p:scale>
          <a:sx n="87" d="100"/>
          <a:sy n="87" d="100"/>
        </p:scale>
        <p:origin x="208" y="224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74301-F217-4D8F-84D1-A076BDEBF65D}" type="datetimeFigureOut">
              <a:rPr lang="it-IT" smtClean="0"/>
              <a:t>04/06/18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F02CC-CBAF-4164-8FF1-FD381DFAE3B6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F02CC-CBAF-4164-8FF1-FD381DFAE3B6}" type="slidenum">
              <a:rPr lang="it-IT" smtClean="0"/>
              <a:t>11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CE6E-AE08-47D6-92D8-F9BCA5F903C7}" type="datetimeFigureOut">
              <a:rPr lang="it-IT" smtClean="0"/>
              <a:t>04/06/18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E8D-3F50-44F8-A9D3-D1D8C4C83D7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CE6E-AE08-47D6-92D8-F9BCA5F903C7}" type="datetimeFigureOut">
              <a:rPr lang="it-IT" smtClean="0"/>
              <a:t>04/06/18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E8D-3F50-44F8-A9D3-D1D8C4C83D7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CE6E-AE08-47D6-92D8-F9BCA5F903C7}" type="datetimeFigureOut">
              <a:rPr lang="it-IT" smtClean="0"/>
              <a:t>04/06/18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E8D-3F50-44F8-A9D3-D1D8C4C83D7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CE6E-AE08-47D6-92D8-F9BCA5F903C7}" type="datetimeFigureOut">
              <a:rPr lang="it-IT" smtClean="0"/>
              <a:t>04/06/18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E8D-3F50-44F8-A9D3-D1D8C4C83D7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CE6E-AE08-47D6-92D8-F9BCA5F903C7}" type="datetimeFigureOut">
              <a:rPr lang="it-IT" smtClean="0"/>
              <a:t>04/06/18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E8D-3F50-44F8-A9D3-D1D8C4C83D7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CE6E-AE08-47D6-92D8-F9BCA5F903C7}" type="datetimeFigureOut">
              <a:rPr lang="it-IT" smtClean="0"/>
              <a:t>04/06/18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E8D-3F50-44F8-A9D3-D1D8C4C83D7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CE6E-AE08-47D6-92D8-F9BCA5F903C7}" type="datetimeFigureOut">
              <a:rPr lang="it-IT" smtClean="0"/>
              <a:t>04/06/18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E8D-3F50-44F8-A9D3-D1D8C4C83D7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CE6E-AE08-47D6-92D8-F9BCA5F903C7}" type="datetimeFigureOut">
              <a:rPr lang="it-IT" smtClean="0"/>
              <a:t>04/06/18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E8D-3F50-44F8-A9D3-D1D8C4C83D7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CE6E-AE08-47D6-92D8-F9BCA5F903C7}" type="datetimeFigureOut">
              <a:rPr lang="it-IT" smtClean="0"/>
              <a:t>04/06/18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E8D-3F50-44F8-A9D3-D1D8C4C83D7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CE6E-AE08-47D6-92D8-F9BCA5F903C7}" type="datetimeFigureOut">
              <a:rPr lang="it-IT" smtClean="0"/>
              <a:t>04/06/18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E8D-3F50-44F8-A9D3-D1D8C4C83D7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CE6E-AE08-47D6-92D8-F9BCA5F903C7}" type="datetimeFigureOut">
              <a:rPr lang="it-IT" smtClean="0"/>
              <a:t>04/06/18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E8D-3F50-44F8-A9D3-D1D8C4C83D7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6CE6E-AE08-47D6-92D8-F9BCA5F903C7}" type="datetimeFigureOut">
              <a:rPr lang="it-IT" smtClean="0"/>
              <a:t>04/06/18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97E8D-3F50-44F8-A9D3-D1D8C4C83D7E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tiff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iff"/><Relationship Id="rId4" Type="http://schemas.openxmlformats.org/officeDocument/2006/relationships/image" Target="../media/image2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tiff"/><Relationship Id="rId5" Type="http://schemas.openxmlformats.org/officeDocument/2006/relationships/image" Target="../media/image5.tiff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iff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2D5E2E98-C9F0-1F4B-B847-0D011121DA9F}"/>
              </a:ext>
            </a:extLst>
          </p:cNvPr>
          <p:cNvGrpSpPr/>
          <p:nvPr/>
        </p:nvGrpSpPr>
        <p:grpSpPr>
          <a:xfrm>
            <a:off x="103984" y="5877272"/>
            <a:ext cx="10080076" cy="944354"/>
            <a:chOff x="103984" y="5877272"/>
            <a:chExt cx="10080076" cy="944354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ADB9FF74-F90C-5545-B0E5-AFBA88655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1488" y="5924531"/>
              <a:ext cx="1330936" cy="897095"/>
            </a:xfrm>
            <a:prstGeom prst="rect">
              <a:avLst/>
            </a:prstGeom>
          </p:spPr>
        </p:pic>
        <p:sp>
          <p:nvSpPr>
            <p:cNvPr id="7" name="Sottotitolo 2">
              <a:extLst>
                <a:ext uri="{FF2B5EF4-FFF2-40B4-BE49-F238E27FC236}">
                  <a16:creationId xmlns:a16="http://schemas.microsoft.com/office/drawing/2014/main" id="{6CF22A1A-BDF4-BC41-B381-57437D90E0E8}"/>
                </a:ext>
              </a:extLst>
            </p:cNvPr>
            <p:cNvSpPr txBox="1">
              <a:spLocks/>
            </p:cNvSpPr>
            <p:nvPr/>
          </p:nvSpPr>
          <p:spPr>
            <a:xfrm>
              <a:off x="1127975" y="6056607"/>
              <a:ext cx="7635575" cy="632943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>
                <a:buNone/>
              </a:pPr>
              <a:r>
                <a:rPr lang="it-IT" sz="2000" i="1" kern="0" dirty="0">
                  <a:solidFill>
                    <a:srgbClr val="011CA4"/>
                  </a:solidFill>
                  <a:latin typeface="Century Gothic" charset="0"/>
                  <a:ea typeface="Century Gothic" charset="0"/>
                  <a:cs typeface="Century Gothic" charset="0"/>
                </a:rPr>
                <a:t>U.O.C. di Cardiologia </a:t>
              </a:r>
            </a:p>
            <a:p>
              <a:pPr marL="0" indent="0" algn="ctr">
                <a:buNone/>
              </a:pPr>
              <a:r>
                <a:rPr lang="it-IT" sz="2000" i="1" kern="0" dirty="0">
                  <a:solidFill>
                    <a:srgbClr val="011CA4"/>
                  </a:solidFill>
                  <a:latin typeface="Century Gothic" charset="0"/>
                  <a:ea typeface="Century Gothic" charset="0"/>
                  <a:cs typeface="Century Gothic" charset="0"/>
                </a:rPr>
                <a:t>UTIC – Emodinamica e Cardiologia Interventistica</a:t>
              </a:r>
            </a:p>
          </p:txBody>
        </p:sp>
        <p:cxnSp>
          <p:nvCxnSpPr>
            <p:cNvPr id="8" name="Connettore 1 7">
              <a:extLst>
                <a:ext uri="{FF2B5EF4-FFF2-40B4-BE49-F238E27FC236}">
                  <a16:creationId xmlns:a16="http://schemas.microsoft.com/office/drawing/2014/main" id="{E62B486B-E02F-E94F-8DE9-4FF41EFB1904}"/>
                </a:ext>
              </a:extLst>
            </p:cNvPr>
            <p:cNvCxnSpPr/>
            <p:nvPr/>
          </p:nvCxnSpPr>
          <p:spPr>
            <a:xfrm>
              <a:off x="103984" y="5877272"/>
              <a:ext cx="10080076" cy="0"/>
            </a:xfrm>
            <a:prstGeom prst="line">
              <a:avLst/>
            </a:prstGeom>
            <a:ln>
              <a:solidFill>
                <a:srgbClr val="CB1C1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D376C616-2C35-D149-B610-C61B097CC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984" y="5924531"/>
              <a:ext cx="936052" cy="897095"/>
            </a:xfrm>
            <a:prstGeom prst="rect">
              <a:avLst/>
            </a:prstGeom>
          </p:spPr>
        </p:pic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0490AA1-8F66-B44E-B8A5-3EEC593F4C95}"/>
              </a:ext>
            </a:extLst>
          </p:cNvPr>
          <p:cNvSpPr txBox="1"/>
          <p:nvPr/>
        </p:nvSpPr>
        <p:spPr>
          <a:xfrm>
            <a:off x="2404755" y="4497563"/>
            <a:ext cx="5392617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Century Gothic" charset="0"/>
                <a:ea typeface="Century Gothic" charset="0"/>
                <a:cs typeface="Century Gothic" charset="0"/>
              </a:rPr>
              <a:t>MARCO VATRANO</a:t>
            </a:r>
          </a:p>
          <a:p>
            <a:pPr algn="ctr"/>
            <a:r>
              <a:rPr lang="it-IT" i="1" dirty="0">
                <a:latin typeface="Century Gothic" charset="0"/>
                <a:ea typeface="Century Gothic" charset="0"/>
                <a:cs typeface="Century Gothic" charset="0"/>
              </a:rPr>
              <a:t>Dirigente Medico</a:t>
            </a:r>
          </a:p>
          <a:p>
            <a:pPr algn="ctr"/>
            <a:r>
              <a:rPr lang="it-IT" i="1" dirty="0">
                <a:latin typeface="Century Gothic" charset="0"/>
                <a:ea typeface="Century Gothic" charset="0"/>
                <a:cs typeface="Century Gothic" charset="0"/>
              </a:rPr>
              <a:t>UOC di Cardiologia </a:t>
            </a:r>
            <a:r>
              <a:rPr lang="mr-IN" i="1" dirty="0">
                <a:latin typeface="Century Gothic" charset="0"/>
                <a:ea typeface="Century Gothic" charset="0"/>
                <a:cs typeface="Century Gothic" charset="0"/>
              </a:rPr>
              <a:t>–</a:t>
            </a:r>
            <a:r>
              <a:rPr lang="it-IT" i="1" dirty="0">
                <a:latin typeface="Century Gothic" charset="0"/>
                <a:ea typeface="Century Gothic" charset="0"/>
                <a:cs typeface="Century Gothic" charset="0"/>
              </a:rPr>
              <a:t> UTIC </a:t>
            </a:r>
            <a:r>
              <a:rPr lang="mr-IN" i="1" dirty="0">
                <a:latin typeface="Century Gothic" charset="0"/>
                <a:ea typeface="Century Gothic" charset="0"/>
                <a:cs typeface="Century Gothic" charset="0"/>
              </a:rPr>
              <a:t>–</a:t>
            </a:r>
            <a:r>
              <a:rPr lang="it-IT" i="1" dirty="0">
                <a:latin typeface="Century Gothic" charset="0"/>
                <a:ea typeface="Century Gothic" charset="0"/>
                <a:cs typeface="Century Gothic" charset="0"/>
              </a:rPr>
              <a:t> Emodinamica </a:t>
            </a:r>
          </a:p>
          <a:p>
            <a:pPr algn="ctr"/>
            <a:r>
              <a:rPr lang="it-IT" i="1" dirty="0">
                <a:latin typeface="Century Gothic" charset="0"/>
                <a:ea typeface="Century Gothic" charset="0"/>
                <a:cs typeface="Century Gothic" charset="0"/>
              </a:rPr>
              <a:t>Azienda Ospedaliera “Pugliese-Ciaccio</a:t>
            </a:r>
            <a:r>
              <a:rPr lang="it-IT" dirty="0">
                <a:latin typeface="Century Gothic" charset="0"/>
                <a:ea typeface="Century Gothic" charset="0"/>
                <a:cs typeface="Century Gothic" charset="0"/>
              </a:rPr>
              <a:t>”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808FA8F-606D-0F4D-A8EE-73DEA9AF69B2}"/>
              </a:ext>
            </a:extLst>
          </p:cNvPr>
          <p:cNvSpPr txBox="1"/>
          <p:nvPr/>
        </p:nvSpPr>
        <p:spPr>
          <a:xfrm>
            <a:off x="2404755" y="98415"/>
            <a:ext cx="5392617" cy="55399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Progetto SMILE </a:t>
            </a:r>
            <a:endParaRPr lang="it-IT" sz="30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618AB62-FC9C-FE4B-B41F-1383A0AA9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313" y="1436741"/>
            <a:ext cx="5397500" cy="30226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B84A3D6-24EC-6A49-87AD-BADD0D00EF84}"/>
              </a:ext>
            </a:extLst>
          </p:cNvPr>
          <p:cNvSpPr txBox="1"/>
          <p:nvPr/>
        </p:nvSpPr>
        <p:spPr>
          <a:xfrm>
            <a:off x="2404755" y="690634"/>
            <a:ext cx="5392617" cy="707886"/>
          </a:xfrm>
          <a:prstGeom prst="rect">
            <a:avLst/>
          </a:prstGeom>
          <a:solidFill>
            <a:srgbClr val="D922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La Piattaforma informatica: 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Database e </a:t>
            </a:r>
            <a:r>
              <a:rPr lang="it-IT" sz="2000" b="1" dirty="0" err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Patient</a:t>
            </a:r>
            <a:r>
              <a:rPr lang="it-IT" sz="2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it-IT" sz="2000" b="1" dirty="0" err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Reminder</a:t>
            </a:r>
            <a:endParaRPr lang="it-IT" sz="20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941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774" y="190576"/>
            <a:ext cx="9036495" cy="559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E97D08B9-F050-C946-8327-6F4042D1588A}"/>
              </a:ext>
            </a:extLst>
          </p:cNvPr>
          <p:cNvGrpSpPr/>
          <p:nvPr/>
        </p:nvGrpSpPr>
        <p:grpSpPr>
          <a:xfrm>
            <a:off x="103984" y="5877272"/>
            <a:ext cx="10080076" cy="944354"/>
            <a:chOff x="103984" y="5877272"/>
            <a:chExt cx="10080076" cy="944354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A0CE2127-89B7-B947-9013-B7552E5CB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1488" y="5924531"/>
              <a:ext cx="1330936" cy="897095"/>
            </a:xfrm>
            <a:prstGeom prst="rect">
              <a:avLst/>
            </a:prstGeom>
          </p:spPr>
        </p:pic>
        <p:sp>
          <p:nvSpPr>
            <p:cNvPr id="5" name="Sottotitolo 2">
              <a:extLst>
                <a:ext uri="{FF2B5EF4-FFF2-40B4-BE49-F238E27FC236}">
                  <a16:creationId xmlns:a16="http://schemas.microsoft.com/office/drawing/2014/main" id="{3E3D34A3-4CE0-8D45-B9CA-D0709BE6A461}"/>
                </a:ext>
              </a:extLst>
            </p:cNvPr>
            <p:cNvSpPr txBox="1">
              <a:spLocks/>
            </p:cNvSpPr>
            <p:nvPr/>
          </p:nvSpPr>
          <p:spPr>
            <a:xfrm>
              <a:off x="1127975" y="6056607"/>
              <a:ext cx="7635575" cy="632943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>
                <a:buNone/>
              </a:pPr>
              <a:r>
                <a:rPr lang="it-IT" sz="2000" i="1" kern="0" dirty="0">
                  <a:solidFill>
                    <a:srgbClr val="011CA4"/>
                  </a:solidFill>
                  <a:latin typeface="Century Gothic" charset="0"/>
                  <a:ea typeface="Century Gothic" charset="0"/>
                  <a:cs typeface="Century Gothic" charset="0"/>
                </a:rPr>
                <a:t>U.O.C. di Cardiologia </a:t>
              </a:r>
            </a:p>
            <a:p>
              <a:pPr marL="0" indent="0" algn="ctr">
                <a:buNone/>
              </a:pPr>
              <a:r>
                <a:rPr lang="it-IT" sz="2000" i="1" kern="0" dirty="0">
                  <a:solidFill>
                    <a:srgbClr val="011CA4"/>
                  </a:solidFill>
                  <a:latin typeface="Century Gothic" charset="0"/>
                  <a:ea typeface="Century Gothic" charset="0"/>
                  <a:cs typeface="Century Gothic" charset="0"/>
                </a:rPr>
                <a:t>UTIC – Emodinamica e Cardiologia Interventistica</a:t>
              </a:r>
            </a:p>
          </p:txBody>
        </p:sp>
        <p:cxnSp>
          <p:nvCxnSpPr>
            <p:cNvPr id="6" name="Connettore 1 5">
              <a:extLst>
                <a:ext uri="{FF2B5EF4-FFF2-40B4-BE49-F238E27FC236}">
                  <a16:creationId xmlns:a16="http://schemas.microsoft.com/office/drawing/2014/main" id="{D0F8679B-392E-A14D-A132-94206DD39809}"/>
                </a:ext>
              </a:extLst>
            </p:cNvPr>
            <p:cNvCxnSpPr/>
            <p:nvPr/>
          </p:nvCxnSpPr>
          <p:spPr>
            <a:xfrm>
              <a:off x="103984" y="5877272"/>
              <a:ext cx="10080076" cy="0"/>
            </a:xfrm>
            <a:prstGeom prst="line">
              <a:avLst/>
            </a:prstGeom>
            <a:ln>
              <a:solidFill>
                <a:srgbClr val="CB1C1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4703C341-E6AC-B34C-8D73-C248D0705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984" y="5924531"/>
              <a:ext cx="936052" cy="8970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3220" y="188639"/>
            <a:ext cx="4536517" cy="554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437C770F-6A0A-9146-B7CE-70722E977A7F}"/>
              </a:ext>
            </a:extLst>
          </p:cNvPr>
          <p:cNvGrpSpPr/>
          <p:nvPr/>
        </p:nvGrpSpPr>
        <p:grpSpPr>
          <a:xfrm>
            <a:off x="103984" y="5877272"/>
            <a:ext cx="10080076" cy="944354"/>
            <a:chOff x="103984" y="5877272"/>
            <a:chExt cx="10080076" cy="944354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66CC1701-70D4-504B-9B89-8FEA8214C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1488" y="5924531"/>
              <a:ext cx="1330936" cy="897095"/>
            </a:xfrm>
            <a:prstGeom prst="rect">
              <a:avLst/>
            </a:prstGeom>
          </p:spPr>
        </p:pic>
        <p:sp>
          <p:nvSpPr>
            <p:cNvPr id="5" name="Sottotitolo 2">
              <a:extLst>
                <a:ext uri="{FF2B5EF4-FFF2-40B4-BE49-F238E27FC236}">
                  <a16:creationId xmlns:a16="http://schemas.microsoft.com/office/drawing/2014/main" id="{EEAE96B4-4C10-1347-A808-205053769C22}"/>
                </a:ext>
              </a:extLst>
            </p:cNvPr>
            <p:cNvSpPr txBox="1">
              <a:spLocks/>
            </p:cNvSpPr>
            <p:nvPr/>
          </p:nvSpPr>
          <p:spPr>
            <a:xfrm>
              <a:off x="1127975" y="6056607"/>
              <a:ext cx="7635575" cy="632943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>
                <a:buNone/>
              </a:pPr>
              <a:r>
                <a:rPr lang="it-IT" sz="2000" i="1" kern="0" dirty="0">
                  <a:solidFill>
                    <a:srgbClr val="011CA4"/>
                  </a:solidFill>
                  <a:latin typeface="Century Gothic" charset="0"/>
                  <a:ea typeface="Century Gothic" charset="0"/>
                  <a:cs typeface="Century Gothic" charset="0"/>
                </a:rPr>
                <a:t>U.O.C. di Cardiologia </a:t>
              </a:r>
            </a:p>
            <a:p>
              <a:pPr marL="0" indent="0" algn="ctr">
                <a:buNone/>
              </a:pPr>
              <a:r>
                <a:rPr lang="it-IT" sz="2000" i="1" kern="0" dirty="0">
                  <a:solidFill>
                    <a:srgbClr val="011CA4"/>
                  </a:solidFill>
                  <a:latin typeface="Century Gothic" charset="0"/>
                  <a:ea typeface="Century Gothic" charset="0"/>
                  <a:cs typeface="Century Gothic" charset="0"/>
                </a:rPr>
                <a:t>UTIC – Emodinamica e Cardiologia Interventistica</a:t>
              </a:r>
            </a:p>
          </p:txBody>
        </p:sp>
        <p:cxnSp>
          <p:nvCxnSpPr>
            <p:cNvPr id="6" name="Connettore 1 5">
              <a:extLst>
                <a:ext uri="{FF2B5EF4-FFF2-40B4-BE49-F238E27FC236}">
                  <a16:creationId xmlns:a16="http://schemas.microsoft.com/office/drawing/2014/main" id="{F9B19F4E-9006-3F46-A294-04189A209171}"/>
                </a:ext>
              </a:extLst>
            </p:cNvPr>
            <p:cNvCxnSpPr/>
            <p:nvPr/>
          </p:nvCxnSpPr>
          <p:spPr>
            <a:xfrm>
              <a:off x="103984" y="5877272"/>
              <a:ext cx="10080076" cy="0"/>
            </a:xfrm>
            <a:prstGeom prst="line">
              <a:avLst/>
            </a:prstGeom>
            <a:ln>
              <a:solidFill>
                <a:srgbClr val="CB1C1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3B3036E9-5778-6145-AF27-944B4B672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84" y="5924531"/>
              <a:ext cx="936052" cy="8970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3180" y="158169"/>
            <a:ext cx="5200412" cy="550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9C5D7F08-0CFC-B346-914B-3170A635D58B}"/>
              </a:ext>
            </a:extLst>
          </p:cNvPr>
          <p:cNvGrpSpPr/>
          <p:nvPr/>
        </p:nvGrpSpPr>
        <p:grpSpPr>
          <a:xfrm>
            <a:off x="103984" y="5877272"/>
            <a:ext cx="10080076" cy="944354"/>
            <a:chOff x="103984" y="5877272"/>
            <a:chExt cx="10080076" cy="944354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302E1EFB-33E2-B840-BBF0-537B867B1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1488" y="5924531"/>
              <a:ext cx="1330936" cy="897095"/>
            </a:xfrm>
            <a:prstGeom prst="rect">
              <a:avLst/>
            </a:prstGeom>
          </p:spPr>
        </p:pic>
        <p:sp>
          <p:nvSpPr>
            <p:cNvPr id="5" name="Sottotitolo 2">
              <a:extLst>
                <a:ext uri="{FF2B5EF4-FFF2-40B4-BE49-F238E27FC236}">
                  <a16:creationId xmlns:a16="http://schemas.microsoft.com/office/drawing/2014/main" id="{4655D3E5-2C7D-774E-9982-1B43EF2F788D}"/>
                </a:ext>
              </a:extLst>
            </p:cNvPr>
            <p:cNvSpPr txBox="1">
              <a:spLocks/>
            </p:cNvSpPr>
            <p:nvPr/>
          </p:nvSpPr>
          <p:spPr>
            <a:xfrm>
              <a:off x="1127975" y="6056607"/>
              <a:ext cx="7635575" cy="632943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>
                <a:buNone/>
              </a:pPr>
              <a:r>
                <a:rPr lang="it-IT" sz="2000" i="1" kern="0" dirty="0">
                  <a:solidFill>
                    <a:srgbClr val="011CA4"/>
                  </a:solidFill>
                  <a:latin typeface="Century Gothic" charset="0"/>
                  <a:ea typeface="Century Gothic" charset="0"/>
                  <a:cs typeface="Century Gothic" charset="0"/>
                </a:rPr>
                <a:t>U.O.C. di Cardiologia </a:t>
              </a:r>
            </a:p>
            <a:p>
              <a:pPr marL="0" indent="0" algn="ctr">
                <a:buNone/>
              </a:pPr>
              <a:r>
                <a:rPr lang="it-IT" sz="2000" i="1" kern="0" dirty="0">
                  <a:solidFill>
                    <a:srgbClr val="011CA4"/>
                  </a:solidFill>
                  <a:latin typeface="Century Gothic" charset="0"/>
                  <a:ea typeface="Century Gothic" charset="0"/>
                  <a:cs typeface="Century Gothic" charset="0"/>
                </a:rPr>
                <a:t>UTIC – Emodinamica e Cardiologia Interventistica</a:t>
              </a:r>
            </a:p>
          </p:txBody>
        </p:sp>
        <p:cxnSp>
          <p:nvCxnSpPr>
            <p:cNvPr id="6" name="Connettore 1 5">
              <a:extLst>
                <a:ext uri="{FF2B5EF4-FFF2-40B4-BE49-F238E27FC236}">
                  <a16:creationId xmlns:a16="http://schemas.microsoft.com/office/drawing/2014/main" id="{3B7E9C0B-3970-594D-8B7D-AF4E43B7FAAC}"/>
                </a:ext>
              </a:extLst>
            </p:cNvPr>
            <p:cNvCxnSpPr/>
            <p:nvPr/>
          </p:nvCxnSpPr>
          <p:spPr>
            <a:xfrm>
              <a:off x="103984" y="5877272"/>
              <a:ext cx="10080076" cy="0"/>
            </a:xfrm>
            <a:prstGeom prst="line">
              <a:avLst/>
            </a:prstGeom>
            <a:ln>
              <a:solidFill>
                <a:srgbClr val="CB1C1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ED7F8E42-DC17-314F-940C-C8236235B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984" y="5924531"/>
              <a:ext cx="936052" cy="8970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540" y="548680"/>
            <a:ext cx="8968964" cy="38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0A554C22-6658-1649-ABCC-8C29E65A0BA6}"/>
              </a:ext>
            </a:extLst>
          </p:cNvPr>
          <p:cNvGrpSpPr/>
          <p:nvPr/>
        </p:nvGrpSpPr>
        <p:grpSpPr>
          <a:xfrm>
            <a:off x="103984" y="5877272"/>
            <a:ext cx="10080076" cy="944354"/>
            <a:chOff x="103984" y="5877272"/>
            <a:chExt cx="10080076" cy="944354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DAEEDB40-F104-4148-9776-B7984C91C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1488" y="5924531"/>
              <a:ext cx="1330936" cy="897095"/>
            </a:xfrm>
            <a:prstGeom prst="rect">
              <a:avLst/>
            </a:prstGeom>
          </p:spPr>
        </p:pic>
        <p:sp>
          <p:nvSpPr>
            <p:cNvPr id="5" name="Sottotitolo 2">
              <a:extLst>
                <a:ext uri="{FF2B5EF4-FFF2-40B4-BE49-F238E27FC236}">
                  <a16:creationId xmlns:a16="http://schemas.microsoft.com/office/drawing/2014/main" id="{18571486-0340-0541-85C1-264300F118C4}"/>
                </a:ext>
              </a:extLst>
            </p:cNvPr>
            <p:cNvSpPr txBox="1">
              <a:spLocks/>
            </p:cNvSpPr>
            <p:nvPr/>
          </p:nvSpPr>
          <p:spPr>
            <a:xfrm>
              <a:off x="1127975" y="6056607"/>
              <a:ext cx="7635575" cy="632943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>
                <a:buNone/>
              </a:pPr>
              <a:r>
                <a:rPr lang="it-IT" sz="2000" i="1" kern="0" dirty="0">
                  <a:solidFill>
                    <a:srgbClr val="011CA4"/>
                  </a:solidFill>
                  <a:latin typeface="Century Gothic" charset="0"/>
                  <a:ea typeface="Century Gothic" charset="0"/>
                  <a:cs typeface="Century Gothic" charset="0"/>
                </a:rPr>
                <a:t>U.O.C. di Cardiologia </a:t>
              </a:r>
            </a:p>
            <a:p>
              <a:pPr marL="0" indent="0" algn="ctr">
                <a:buNone/>
              </a:pPr>
              <a:r>
                <a:rPr lang="it-IT" sz="2000" i="1" kern="0" dirty="0">
                  <a:solidFill>
                    <a:srgbClr val="011CA4"/>
                  </a:solidFill>
                  <a:latin typeface="Century Gothic" charset="0"/>
                  <a:ea typeface="Century Gothic" charset="0"/>
                  <a:cs typeface="Century Gothic" charset="0"/>
                </a:rPr>
                <a:t>UTIC – Emodinamica e Cardiologia Interventistica</a:t>
              </a:r>
            </a:p>
          </p:txBody>
        </p:sp>
        <p:cxnSp>
          <p:nvCxnSpPr>
            <p:cNvPr id="6" name="Connettore 1 5">
              <a:extLst>
                <a:ext uri="{FF2B5EF4-FFF2-40B4-BE49-F238E27FC236}">
                  <a16:creationId xmlns:a16="http://schemas.microsoft.com/office/drawing/2014/main" id="{185FE903-58DD-9C48-ACC9-C0A56AB260AB}"/>
                </a:ext>
              </a:extLst>
            </p:cNvPr>
            <p:cNvCxnSpPr/>
            <p:nvPr/>
          </p:nvCxnSpPr>
          <p:spPr>
            <a:xfrm>
              <a:off x="103984" y="5877272"/>
              <a:ext cx="10080076" cy="0"/>
            </a:xfrm>
            <a:prstGeom prst="line">
              <a:avLst/>
            </a:prstGeom>
            <a:ln>
              <a:solidFill>
                <a:srgbClr val="CB1C1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5166BD70-BE48-074F-9FF9-8DB6E7C1F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984" y="5924531"/>
              <a:ext cx="936052" cy="8970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F9E06AF-0199-DD4E-A050-FC68F9526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167" y="2924701"/>
            <a:ext cx="4267257" cy="2886674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A10B4A33-8DE1-494B-86D8-4ACA567CEF06}"/>
              </a:ext>
            </a:extLst>
          </p:cNvPr>
          <p:cNvGrpSpPr/>
          <p:nvPr/>
        </p:nvGrpSpPr>
        <p:grpSpPr>
          <a:xfrm>
            <a:off x="103984" y="5877272"/>
            <a:ext cx="10080076" cy="944354"/>
            <a:chOff x="103984" y="5877272"/>
            <a:chExt cx="10080076" cy="944354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AFA42D76-FCD8-1B47-95B5-A3372A878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1488" y="5924531"/>
              <a:ext cx="1330936" cy="897095"/>
            </a:xfrm>
            <a:prstGeom prst="rect">
              <a:avLst/>
            </a:prstGeom>
          </p:spPr>
        </p:pic>
        <p:sp>
          <p:nvSpPr>
            <p:cNvPr id="5" name="Sottotitolo 2">
              <a:extLst>
                <a:ext uri="{FF2B5EF4-FFF2-40B4-BE49-F238E27FC236}">
                  <a16:creationId xmlns:a16="http://schemas.microsoft.com/office/drawing/2014/main" id="{0E9D745B-7579-8942-9443-67B949809262}"/>
                </a:ext>
              </a:extLst>
            </p:cNvPr>
            <p:cNvSpPr txBox="1">
              <a:spLocks/>
            </p:cNvSpPr>
            <p:nvPr/>
          </p:nvSpPr>
          <p:spPr>
            <a:xfrm>
              <a:off x="1127975" y="6056607"/>
              <a:ext cx="7635575" cy="632943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>
                <a:buNone/>
              </a:pPr>
              <a:r>
                <a:rPr lang="it-IT" sz="2000" i="1" kern="0" dirty="0">
                  <a:solidFill>
                    <a:srgbClr val="011CA4"/>
                  </a:solidFill>
                  <a:latin typeface="Century Gothic" charset="0"/>
                  <a:ea typeface="Century Gothic" charset="0"/>
                  <a:cs typeface="Century Gothic" charset="0"/>
                </a:rPr>
                <a:t>U.O.C. di Cardiologia </a:t>
              </a:r>
            </a:p>
            <a:p>
              <a:pPr marL="0" indent="0" algn="ctr">
                <a:buNone/>
              </a:pPr>
              <a:r>
                <a:rPr lang="it-IT" sz="2000" i="1" kern="0" dirty="0">
                  <a:solidFill>
                    <a:srgbClr val="011CA4"/>
                  </a:solidFill>
                  <a:latin typeface="Century Gothic" charset="0"/>
                  <a:ea typeface="Century Gothic" charset="0"/>
                  <a:cs typeface="Century Gothic" charset="0"/>
                </a:rPr>
                <a:t>UTIC – Emodinamica e Cardiologia Interventistica</a:t>
              </a:r>
            </a:p>
          </p:txBody>
        </p:sp>
        <p:cxnSp>
          <p:nvCxnSpPr>
            <p:cNvPr id="6" name="Connettore 1 5">
              <a:extLst>
                <a:ext uri="{FF2B5EF4-FFF2-40B4-BE49-F238E27FC236}">
                  <a16:creationId xmlns:a16="http://schemas.microsoft.com/office/drawing/2014/main" id="{01BB3F6C-5F25-BB4E-B3E4-7774ACF384ED}"/>
                </a:ext>
              </a:extLst>
            </p:cNvPr>
            <p:cNvCxnSpPr/>
            <p:nvPr/>
          </p:nvCxnSpPr>
          <p:spPr>
            <a:xfrm>
              <a:off x="103984" y="5877272"/>
              <a:ext cx="10080076" cy="0"/>
            </a:xfrm>
            <a:prstGeom prst="line">
              <a:avLst/>
            </a:prstGeom>
            <a:ln>
              <a:solidFill>
                <a:srgbClr val="CB1C1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2EE2FAFB-AC03-0848-8CFF-858B200C7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984" y="5924531"/>
              <a:ext cx="936052" cy="897095"/>
            </a:xfrm>
            <a:prstGeom prst="rect">
              <a:avLst/>
            </a:prstGeom>
          </p:spPr>
        </p:pic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A9EC2A1A-A134-124E-A01E-B4B926ED16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1100"/>
          <a:stretch/>
        </p:blipFill>
        <p:spPr>
          <a:xfrm>
            <a:off x="246955" y="260648"/>
            <a:ext cx="5544617" cy="2682457"/>
          </a:xfrm>
          <a:prstGeom prst="rect">
            <a:avLst/>
          </a:prstGeom>
        </p:spPr>
      </p:pic>
      <p:sp>
        <p:nvSpPr>
          <p:cNvPr id="8" name="Freccia curva 7">
            <a:extLst>
              <a:ext uri="{FF2B5EF4-FFF2-40B4-BE49-F238E27FC236}">
                <a16:creationId xmlns:a16="http://schemas.microsoft.com/office/drawing/2014/main" id="{280E1CCB-E246-4B45-A3AA-0B2A81C5FE42}"/>
              </a:ext>
            </a:extLst>
          </p:cNvPr>
          <p:cNvSpPr/>
          <p:nvPr/>
        </p:nvSpPr>
        <p:spPr>
          <a:xfrm rot="5400000">
            <a:off x="6655901" y="381561"/>
            <a:ext cx="1584176" cy="261270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Freccia curva 9">
            <a:extLst>
              <a:ext uri="{FF2B5EF4-FFF2-40B4-BE49-F238E27FC236}">
                <a16:creationId xmlns:a16="http://schemas.microsoft.com/office/drawing/2014/main" id="{5D2FEC2D-9EBB-BA41-943B-E7B35F561F51}"/>
              </a:ext>
            </a:extLst>
          </p:cNvPr>
          <p:cNvSpPr/>
          <p:nvPr/>
        </p:nvSpPr>
        <p:spPr>
          <a:xfrm rot="16200000">
            <a:off x="3019263" y="2647616"/>
            <a:ext cx="1584176" cy="309634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9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239DD801-A358-1F45-AF11-DA4691F3F74E}"/>
              </a:ext>
            </a:extLst>
          </p:cNvPr>
          <p:cNvGrpSpPr/>
          <p:nvPr/>
        </p:nvGrpSpPr>
        <p:grpSpPr>
          <a:xfrm>
            <a:off x="103984" y="5877272"/>
            <a:ext cx="10080076" cy="944354"/>
            <a:chOff x="103984" y="5877272"/>
            <a:chExt cx="10080076" cy="944354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2434A91E-02DD-B24B-A216-019CFAE13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1488" y="5924531"/>
              <a:ext cx="1330936" cy="897095"/>
            </a:xfrm>
            <a:prstGeom prst="rect">
              <a:avLst/>
            </a:prstGeom>
          </p:spPr>
        </p:pic>
        <p:sp>
          <p:nvSpPr>
            <p:cNvPr id="4" name="Sottotitolo 2">
              <a:extLst>
                <a:ext uri="{FF2B5EF4-FFF2-40B4-BE49-F238E27FC236}">
                  <a16:creationId xmlns:a16="http://schemas.microsoft.com/office/drawing/2014/main" id="{DAC2978C-F66D-DA41-AFA4-C553F9983EDA}"/>
                </a:ext>
              </a:extLst>
            </p:cNvPr>
            <p:cNvSpPr txBox="1">
              <a:spLocks/>
            </p:cNvSpPr>
            <p:nvPr/>
          </p:nvSpPr>
          <p:spPr>
            <a:xfrm>
              <a:off x="1127975" y="6056607"/>
              <a:ext cx="7635575" cy="632943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>
                <a:buNone/>
              </a:pPr>
              <a:r>
                <a:rPr lang="it-IT" sz="2000" i="1" kern="0" dirty="0">
                  <a:solidFill>
                    <a:srgbClr val="011CA4"/>
                  </a:solidFill>
                  <a:latin typeface="Century Gothic" charset="0"/>
                  <a:ea typeface="Century Gothic" charset="0"/>
                  <a:cs typeface="Century Gothic" charset="0"/>
                </a:rPr>
                <a:t>U.O.C. di Cardiologia </a:t>
              </a:r>
            </a:p>
            <a:p>
              <a:pPr marL="0" indent="0" algn="ctr">
                <a:buNone/>
              </a:pPr>
              <a:r>
                <a:rPr lang="it-IT" sz="2000" i="1" kern="0" dirty="0">
                  <a:solidFill>
                    <a:srgbClr val="011CA4"/>
                  </a:solidFill>
                  <a:latin typeface="Century Gothic" charset="0"/>
                  <a:ea typeface="Century Gothic" charset="0"/>
                  <a:cs typeface="Century Gothic" charset="0"/>
                </a:rPr>
                <a:t>UTIC – Emodinamica e Cardiologia Interventistica</a:t>
              </a:r>
            </a:p>
          </p:txBody>
        </p:sp>
        <p:cxnSp>
          <p:nvCxnSpPr>
            <p:cNvPr id="5" name="Connettore 1 4">
              <a:extLst>
                <a:ext uri="{FF2B5EF4-FFF2-40B4-BE49-F238E27FC236}">
                  <a16:creationId xmlns:a16="http://schemas.microsoft.com/office/drawing/2014/main" id="{01E8E9E6-7A8A-6544-8DCD-48C088BC219F}"/>
                </a:ext>
              </a:extLst>
            </p:cNvPr>
            <p:cNvCxnSpPr/>
            <p:nvPr/>
          </p:nvCxnSpPr>
          <p:spPr>
            <a:xfrm>
              <a:off x="103984" y="5877272"/>
              <a:ext cx="10080076" cy="0"/>
            </a:xfrm>
            <a:prstGeom prst="line">
              <a:avLst/>
            </a:prstGeom>
            <a:ln>
              <a:solidFill>
                <a:srgbClr val="CB1C1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DC6450E9-9615-7E49-9243-16E130E48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984" y="5924531"/>
              <a:ext cx="936052" cy="897095"/>
            </a:xfrm>
            <a:prstGeom prst="rect">
              <a:avLst/>
            </a:prstGeom>
          </p:spPr>
        </p:pic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B269655D-B4EB-F14B-8612-5F21E47F7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5" y="23913"/>
            <a:ext cx="7440413" cy="3816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76FB511-634B-154C-AF87-430D41FA24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513" y="692696"/>
            <a:ext cx="6578573" cy="3667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8C3B70D-E278-A44C-B7D1-366B0D95F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0" y="1377606"/>
            <a:ext cx="5782805" cy="4320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320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083606A-C4FC-7845-9FBF-13C98DF76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8" y="119484"/>
            <a:ext cx="4819128" cy="2742903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A77C2D3F-A38D-A845-8BCF-5A93B8CB495A}"/>
              </a:ext>
            </a:extLst>
          </p:cNvPr>
          <p:cNvGrpSpPr/>
          <p:nvPr/>
        </p:nvGrpSpPr>
        <p:grpSpPr>
          <a:xfrm>
            <a:off x="103984" y="5877272"/>
            <a:ext cx="10080076" cy="944354"/>
            <a:chOff x="103984" y="5877272"/>
            <a:chExt cx="10080076" cy="944354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CDBE8FDB-A59B-574A-B22E-863F128FE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1488" y="5924531"/>
              <a:ext cx="1330936" cy="897095"/>
            </a:xfrm>
            <a:prstGeom prst="rect">
              <a:avLst/>
            </a:prstGeom>
          </p:spPr>
        </p:pic>
        <p:sp>
          <p:nvSpPr>
            <p:cNvPr id="6" name="Sottotitolo 2">
              <a:extLst>
                <a:ext uri="{FF2B5EF4-FFF2-40B4-BE49-F238E27FC236}">
                  <a16:creationId xmlns:a16="http://schemas.microsoft.com/office/drawing/2014/main" id="{31D6C1C8-408F-3548-9144-48A7F5904549}"/>
                </a:ext>
              </a:extLst>
            </p:cNvPr>
            <p:cNvSpPr txBox="1">
              <a:spLocks/>
            </p:cNvSpPr>
            <p:nvPr/>
          </p:nvSpPr>
          <p:spPr>
            <a:xfrm>
              <a:off x="1127975" y="6056607"/>
              <a:ext cx="7635575" cy="632943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>
                <a:buNone/>
              </a:pPr>
              <a:r>
                <a:rPr lang="it-IT" sz="2000" i="1" kern="0" dirty="0">
                  <a:solidFill>
                    <a:srgbClr val="011CA4"/>
                  </a:solidFill>
                  <a:latin typeface="Century Gothic" charset="0"/>
                  <a:ea typeface="Century Gothic" charset="0"/>
                  <a:cs typeface="Century Gothic" charset="0"/>
                </a:rPr>
                <a:t>U.O.C. di Cardiologia </a:t>
              </a:r>
            </a:p>
            <a:p>
              <a:pPr marL="0" indent="0" algn="ctr">
                <a:buNone/>
              </a:pPr>
              <a:r>
                <a:rPr lang="it-IT" sz="2000" i="1" kern="0" dirty="0">
                  <a:solidFill>
                    <a:srgbClr val="011CA4"/>
                  </a:solidFill>
                  <a:latin typeface="Century Gothic" charset="0"/>
                  <a:ea typeface="Century Gothic" charset="0"/>
                  <a:cs typeface="Century Gothic" charset="0"/>
                </a:rPr>
                <a:t>UTIC – Emodinamica e Cardiologia Interventistica</a:t>
              </a:r>
            </a:p>
          </p:txBody>
        </p:sp>
        <p:cxnSp>
          <p:nvCxnSpPr>
            <p:cNvPr id="7" name="Connettore 1 6">
              <a:extLst>
                <a:ext uri="{FF2B5EF4-FFF2-40B4-BE49-F238E27FC236}">
                  <a16:creationId xmlns:a16="http://schemas.microsoft.com/office/drawing/2014/main" id="{4E93D854-1459-434B-907D-0B78A5E1383C}"/>
                </a:ext>
              </a:extLst>
            </p:cNvPr>
            <p:cNvCxnSpPr/>
            <p:nvPr/>
          </p:nvCxnSpPr>
          <p:spPr>
            <a:xfrm>
              <a:off x="103984" y="5877272"/>
              <a:ext cx="10080076" cy="0"/>
            </a:xfrm>
            <a:prstGeom prst="line">
              <a:avLst/>
            </a:prstGeom>
            <a:ln>
              <a:solidFill>
                <a:srgbClr val="CB1C1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3424F730-CBFA-9F40-B0A5-E4DFFB7B2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984" y="5924531"/>
              <a:ext cx="936052" cy="897095"/>
            </a:xfrm>
            <a:prstGeom prst="rect">
              <a:avLst/>
            </a:prstGeom>
          </p:spPr>
        </p:pic>
      </p:grpSp>
      <p:sp>
        <p:nvSpPr>
          <p:cNvPr id="9" name="Rettangolo 8">
            <a:extLst>
              <a:ext uri="{FF2B5EF4-FFF2-40B4-BE49-F238E27FC236}">
                <a16:creationId xmlns:a16="http://schemas.microsoft.com/office/drawing/2014/main" id="{7DC24268-3F31-8A42-8B1C-C278A71ADF9E}"/>
              </a:ext>
            </a:extLst>
          </p:cNvPr>
          <p:cNvSpPr/>
          <p:nvPr/>
        </p:nvSpPr>
        <p:spPr>
          <a:xfrm>
            <a:off x="281177" y="2862387"/>
            <a:ext cx="9720158" cy="92333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patient-oriented interventions (such as patient reminder or recall)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provider interventions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system interventions (such as school laws) 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12E91A4-3D10-A843-8E96-475B3A7ECDCB}"/>
              </a:ext>
            </a:extLst>
          </p:cNvPr>
          <p:cNvSpPr/>
          <p:nvPr/>
        </p:nvSpPr>
        <p:spPr>
          <a:xfrm>
            <a:off x="285664" y="4028871"/>
            <a:ext cx="9715671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Patient reminder and recall systems, in primary care settings, are likely to be effective at improving the proportion of the target population who receive immunizations.</a:t>
            </a:r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473AEAB-2611-0245-8AD3-D97CCFE95965}"/>
              </a:ext>
            </a:extLst>
          </p:cNvPr>
          <p:cNvSpPr/>
          <p:nvPr/>
        </p:nvSpPr>
        <p:spPr>
          <a:xfrm>
            <a:off x="4102820" y="5472354"/>
            <a:ext cx="6079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 err="1"/>
              <a:t>Cochrane</a:t>
            </a:r>
            <a:r>
              <a:rPr lang="it-IT" dirty="0"/>
              <a:t> Database </a:t>
            </a:r>
            <a:r>
              <a:rPr lang="it-IT" dirty="0" err="1"/>
              <a:t>Syst</a:t>
            </a:r>
            <a:r>
              <a:rPr lang="it-IT" dirty="0"/>
              <a:t> Rev. 2018 </a:t>
            </a:r>
            <a:r>
              <a:rPr lang="it-IT" dirty="0" err="1"/>
              <a:t>Jan</a:t>
            </a:r>
            <a:r>
              <a:rPr lang="it-IT" dirty="0"/>
              <a:t> 18;1:CD003941</a:t>
            </a:r>
          </a:p>
        </p:txBody>
      </p:sp>
    </p:spTree>
    <p:extLst>
      <p:ext uri="{BB962C8B-B14F-4D97-AF65-F5344CB8AC3E}">
        <p14:creationId xmlns:p14="http://schemas.microsoft.com/office/powerpoint/2010/main" val="3763466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F9E06AF-0199-DD4E-A050-FC68F9526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167" y="2924701"/>
            <a:ext cx="4267257" cy="2886674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A10B4A33-8DE1-494B-86D8-4ACA567CEF06}"/>
              </a:ext>
            </a:extLst>
          </p:cNvPr>
          <p:cNvGrpSpPr/>
          <p:nvPr/>
        </p:nvGrpSpPr>
        <p:grpSpPr>
          <a:xfrm>
            <a:off x="103984" y="5877272"/>
            <a:ext cx="10080076" cy="944354"/>
            <a:chOff x="103984" y="5877272"/>
            <a:chExt cx="10080076" cy="944354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AFA42D76-FCD8-1B47-95B5-A3372A878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1488" y="5924531"/>
              <a:ext cx="1330936" cy="897095"/>
            </a:xfrm>
            <a:prstGeom prst="rect">
              <a:avLst/>
            </a:prstGeom>
          </p:spPr>
        </p:pic>
        <p:sp>
          <p:nvSpPr>
            <p:cNvPr id="5" name="Sottotitolo 2">
              <a:extLst>
                <a:ext uri="{FF2B5EF4-FFF2-40B4-BE49-F238E27FC236}">
                  <a16:creationId xmlns:a16="http://schemas.microsoft.com/office/drawing/2014/main" id="{0E9D745B-7579-8942-9443-67B949809262}"/>
                </a:ext>
              </a:extLst>
            </p:cNvPr>
            <p:cNvSpPr txBox="1">
              <a:spLocks/>
            </p:cNvSpPr>
            <p:nvPr/>
          </p:nvSpPr>
          <p:spPr>
            <a:xfrm>
              <a:off x="1127975" y="6056607"/>
              <a:ext cx="7635575" cy="632943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>
                <a:buNone/>
              </a:pPr>
              <a:r>
                <a:rPr lang="it-IT" sz="2000" i="1" kern="0" dirty="0">
                  <a:solidFill>
                    <a:srgbClr val="011CA4"/>
                  </a:solidFill>
                  <a:latin typeface="Century Gothic" charset="0"/>
                  <a:ea typeface="Century Gothic" charset="0"/>
                  <a:cs typeface="Century Gothic" charset="0"/>
                </a:rPr>
                <a:t>U.O.C. di Cardiologia </a:t>
              </a:r>
            </a:p>
            <a:p>
              <a:pPr marL="0" indent="0" algn="ctr">
                <a:buNone/>
              </a:pPr>
              <a:r>
                <a:rPr lang="it-IT" sz="2000" i="1" kern="0" dirty="0">
                  <a:solidFill>
                    <a:srgbClr val="011CA4"/>
                  </a:solidFill>
                  <a:latin typeface="Century Gothic" charset="0"/>
                  <a:ea typeface="Century Gothic" charset="0"/>
                  <a:cs typeface="Century Gothic" charset="0"/>
                </a:rPr>
                <a:t>UTIC – Emodinamica e Cardiologia Interventistica</a:t>
              </a:r>
            </a:p>
          </p:txBody>
        </p:sp>
        <p:cxnSp>
          <p:nvCxnSpPr>
            <p:cNvPr id="6" name="Connettore 1 5">
              <a:extLst>
                <a:ext uri="{FF2B5EF4-FFF2-40B4-BE49-F238E27FC236}">
                  <a16:creationId xmlns:a16="http://schemas.microsoft.com/office/drawing/2014/main" id="{01BB3F6C-5F25-BB4E-B3E4-7774ACF384ED}"/>
                </a:ext>
              </a:extLst>
            </p:cNvPr>
            <p:cNvCxnSpPr/>
            <p:nvPr/>
          </p:nvCxnSpPr>
          <p:spPr>
            <a:xfrm>
              <a:off x="103984" y="5877272"/>
              <a:ext cx="10080076" cy="0"/>
            </a:xfrm>
            <a:prstGeom prst="line">
              <a:avLst/>
            </a:prstGeom>
            <a:ln>
              <a:solidFill>
                <a:srgbClr val="CB1C1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2EE2FAFB-AC03-0848-8CFF-858B200C7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984" y="5924531"/>
              <a:ext cx="936052" cy="897095"/>
            </a:xfrm>
            <a:prstGeom prst="rect">
              <a:avLst/>
            </a:prstGeom>
          </p:spPr>
        </p:pic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A9EC2A1A-A134-124E-A01E-B4B926ED16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1100"/>
          <a:stretch/>
        </p:blipFill>
        <p:spPr>
          <a:xfrm>
            <a:off x="246955" y="260648"/>
            <a:ext cx="5544617" cy="2682457"/>
          </a:xfrm>
          <a:prstGeom prst="rect">
            <a:avLst/>
          </a:prstGeom>
        </p:spPr>
      </p:pic>
      <p:sp>
        <p:nvSpPr>
          <p:cNvPr id="8" name="Freccia curva 7">
            <a:extLst>
              <a:ext uri="{FF2B5EF4-FFF2-40B4-BE49-F238E27FC236}">
                <a16:creationId xmlns:a16="http://schemas.microsoft.com/office/drawing/2014/main" id="{280E1CCB-E246-4B45-A3AA-0B2A81C5FE42}"/>
              </a:ext>
            </a:extLst>
          </p:cNvPr>
          <p:cNvSpPr/>
          <p:nvPr/>
        </p:nvSpPr>
        <p:spPr>
          <a:xfrm rot="5400000">
            <a:off x="6655901" y="381561"/>
            <a:ext cx="1584176" cy="261270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Freccia curva 9">
            <a:extLst>
              <a:ext uri="{FF2B5EF4-FFF2-40B4-BE49-F238E27FC236}">
                <a16:creationId xmlns:a16="http://schemas.microsoft.com/office/drawing/2014/main" id="{5D2FEC2D-9EBB-BA41-943B-E7B35F561F51}"/>
              </a:ext>
            </a:extLst>
          </p:cNvPr>
          <p:cNvSpPr/>
          <p:nvPr/>
        </p:nvSpPr>
        <p:spPr>
          <a:xfrm rot="16200000">
            <a:off x="3019263" y="2647616"/>
            <a:ext cx="1584176" cy="309634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1C5D305-420E-A44D-92FE-FB630EEB5B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326" y="888059"/>
            <a:ext cx="8446872" cy="428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1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F9E06AF-0199-DD4E-A050-FC68F9526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167" y="2924701"/>
            <a:ext cx="4267257" cy="2886674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A10B4A33-8DE1-494B-86D8-4ACA567CEF06}"/>
              </a:ext>
            </a:extLst>
          </p:cNvPr>
          <p:cNvGrpSpPr/>
          <p:nvPr/>
        </p:nvGrpSpPr>
        <p:grpSpPr>
          <a:xfrm>
            <a:off x="103984" y="5877272"/>
            <a:ext cx="10080076" cy="944354"/>
            <a:chOff x="103984" y="5877272"/>
            <a:chExt cx="10080076" cy="944354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AFA42D76-FCD8-1B47-95B5-A3372A878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1488" y="5924531"/>
              <a:ext cx="1330936" cy="897095"/>
            </a:xfrm>
            <a:prstGeom prst="rect">
              <a:avLst/>
            </a:prstGeom>
          </p:spPr>
        </p:pic>
        <p:sp>
          <p:nvSpPr>
            <p:cNvPr id="5" name="Sottotitolo 2">
              <a:extLst>
                <a:ext uri="{FF2B5EF4-FFF2-40B4-BE49-F238E27FC236}">
                  <a16:creationId xmlns:a16="http://schemas.microsoft.com/office/drawing/2014/main" id="{0E9D745B-7579-8942-9443-67B949809262}"/>
                </a:ext>
              </a:extLst>
            </p:cNvPr>
            <p:cNvSpPr txBox="1">
              <a:spLocks/>
            </p:cNvSpPr>
            <p:nvPr/>
          </p:nvSpPr>
          <p:spPr>
            <a:xfrm>
              <a:off x="1127975" y="6056607"/>
              <a:ext cx="7635575" cy="632943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>
                <a:buNone/>
              </a:pPr>
              <a:r>
                <a:rPr lang="it-IT" sz="2000" i="1" kern="0" dirty="0">
                  <a:solidFill>
                    <a:srgbClr val="011CA4"/>
                  </a:solidFill>
                  <a:latin typeface="Century Gothic" charset="0"/>
                  <a:ea typeface="Century Gothic" charset="0"/>
                  <a:cs typeface="Century Gothic" charset="0"/>
                </a:rPr>
                <a:t>U.O.C. di Cardiologia </a:t>
              </a:r>
            </a:p>
            <a:p>
              <a:pPr marL="0" indent="0" algn="ctr">
                <a:buNone/>
              </a:pPr>
              <a:r>
                <a:rPr lang="it-IT" sz="2000" i="1" kern="0" dirty="0">
                  <a:solidFill>
                    <a:srgbClr val="011CA4"/>
                  </a:solidFill>
                  <a:latin typeface="Century Gothic" charset="0"/>
                  <a:ea typeface="Century Gothic" charset="0"/>
                  <a:cs typeface="Century Gothic" charset="0"/>
                </a:rPr>
                <a:t>UTIC – Emodinamica e Cardiologia Interventistica</a:t>
              </a:r>
            </a:p>
          </p:txBody>
        </p:sp>
        <p:cxnSp>
          <p:nvCxnSpPr>
            <p:cNvPr id="6" name="Connettore 1 5">
              <a:extLst>
                <a:ext uri="{FF2B5EF4-FFF2-40B4-BE49-F238E27FC236}">
                  <a16:creationId xmlns:a16="http://schemas.microsoft.com/office/drawing/2014/main" id="{01BB3F6C-5F25-BB4E-B3E4-7774ACF384ED}"/>
                </a:ext>
              </a:extLst>
            </p:cNvPr>
            <p:cNvCxnSpPr/>
            <p:nvPr/>
          </p:nvCxnSpPr>
          <p:spPr>
            <a:xfrm>
              <a:off x="103984" y="5877272"/>
              <a:ext cx="10080076" cy="0"/>
            </a:xfrm>
            <a:prstGeom prst="line">
              <a:avLst/>
            </a:prstGeom>
            <a:ln>
              <a:solidFill>
                <a:srgbClr val="CB1C1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2EE2FAFB-AC03-0848-8CFF-858B200C7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984" y="5924531"/>
              <a:ext cx="936052" cy="897095"/>
            </a:xfrm>
            <a:prstGeom prst="rect">
              <a:avLst/>
            </a:prstGeom>
          </p:spPr>
        </p:pic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A9EC2A1A-A134-124E-A01E-B4B926ED16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1100"/>
          <a:stretch/>
        </p:blipFill>
        <p:spPr>
          <a:xfrm>
            <a:off x="246955" y="260648"/>
            <a:ext cx="5544617" cy="2682457"/>
          </a:xfrm>
          <a:prstGeom prst="rect">
            <a:avLst/>
          </a:prstGeom>
        </p:spPr>
      </p:pic>
      <p:sp>
        <p:nvSpPr>
          <p:cNvPr id="8" name="Freccia curva 7">
            <a:extLst>
              <a:ext uri="{FF2B5EF4-FFF2-40B4-BE49-F238E27FC236}">
                <a16:creationId xmlns:a16="http://schemas.microsoft.com/office/drawing/2014/main" id="{280E1CCB-E246-4B45-A3AA-0B2A81C5FE42}"/>
              </a:ext>
            </a:extLst>
          </p:cNvPr>
          <p:cNvSpPr/>
          <p:nvPr/>
        </p:nvSpPr>
        <p:spPr>
          <a:xfrm rot="5400000">
            <a:off x="6655901" y="381561"/>
            <a:ext cx="1584176" cy="261270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Freccia curva 9">
            <a:extLst>
              <a:ext uri="{FF2B5EF4-FFF2-40B4-BE49-F238E27FC236}">
                <a16:creationId xmlns:a16="http://schemas.microsoft.com/office/drawing/2014/main" id="{5D2FEC2D-9EBB-BA41-943B-E7B35F561F51}"/>
              </a:ext>
            </a:extLst>
          </p:cNvPr>
          <p:cNvSpPr/>
          <p:nvPr/>
        </p:nvSpPr>
        <p:spPr>
          <a:xfrm rot="16200000">
            <a:off x="3019263" y="2647616"/>
            <a:ext cx="1584176" cy="309634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4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86" y="188640"/>
            <a:ext cx="1011256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82AAADC4-C2BF-F647-A58F-F2CAF1ECE0D8}"/>
              </a:ext>
            </a:extLst>
          </p:cNvPr>
          <p:cNvGrpSpPr/>
          <p:nvPr/>
        </p:nvGrpSpPr>
        <p:grpSpPr>
          <a:xfrm>
            <a:off x="103984" y="5877272"/>
            <a:ext cx="10080076" cy="944354"/>
            <a:chOff x="103984" y="5877272"/>
            <a:chExt cx="10080076" cy="944354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662F2E21-63EB-E242-821E-1D56CEC0B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1488" y="5924531"/>
              <a:ext cx="1330936" cy="897095"/>
            </a:xfrm>
            <a:prstGeom prst="rect">
              <a:avLst/>
            </a:prstGeom>
          </p:spPr>
        </p:pic>
        <p:sp>
          <p:nvSpPr>
            <p:cNvPr id="5" name="Sottotitolo 2">
              <a:extLst>
                <a:ext uri="{FF2B5EF4-FFF2-40B4-BE49-F238E27FC236}">
                  <a16:creationId xmlns:a16="http://schemas.microsoft.com/office/drawing/2014/main" id="{843A0CCF-9B1B-4B45-B143-2CE6E46C8CD8}"/>
                </a:ext>
              </a:extLst>
            </p:cNvPr>
            <p:cNvSpPr txBox="1">
              <a:spLocks/>
            </p:cNvSpPr>
            <p:nvPr/>
          </p:nvSpPr>
          <p:spPr>
            <a:xfrm>
              <a:off x="1127975" y="6056607"/>
              <a:ext cx="7635575" cy="632943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>
                <a:buNone/>
              </a:pPr>
              <a:r>
                <a:rPr lang="it-IT" sz="2000" i="1" kern="0" dirty="0">
                  <a:solidFill>
                    <a:srgbClr val="011CA4"/>
                  </a:solidFill>
                  <a:latin typeface="Century Gothic" charset="0"/>
                  <a:ea typeface="Century Gothic" charset="0"/>
                  <a:cs typeface="Century Gothic" charset="0"/>
                </a:rPr>
                <a:t>U.O.C. di Cardiologia </a:t>
              </a:r>
            </a:p>
            <a:p>
              <a:pPr marL="0" indent="0" algn="ctr">
                <a:buNone/>
              </a:pPr>
              <a:r>
                <a:rPr lang="it-IT" sz="2000" i="1" kern="0" dirty="0">
                  <a:solidFill>
                    <a:srgbClr val="011CA4"/>
                  </a:solidFill>
                  <a:latin typeface="Century Gothic" charset="0"/>
                  <a:ea typeface="Century Gothic" charset="0"/>
                  <a:cs typeface="Century Gothic" charset="0"/>
                </a:rPr>
                <a:t>UTIC – Emodinamica e Cardiologia Interventistica</a:t>
              </a:r>
            </a:p>
          </p:txBody>
        </p:sp>
        <p:cxnSp>
          <p:nvCxnSpPr>
            <p:cNvPr id="6" name="Connettore 1 5">
              <a:extLst>
                <a:ext uri="{FF2B5EF4-FFF2-40B4-BE49-F238E27FC236}">
                  <a16:creationId xmlns:a16="http://schemas.microsoft.com/office/drawing/2014/main" id="{C5F0C1A6-28AA-6D4F-8F69-9905D6842D4A}"/>
                </a:ext>
              </a:extLst>
            </p:cNvPr>
            <p:cNvCxnSpPr/>
            <p:nvPr/>
          </p:nvCxnSpPr>
          <p:spPr>
            <a:xfrm>
              <a:off x="103984" y="5877272"/>
              <a:ext cx="10080076" cy="0"/>
            </a:xfrm>
            <a:prstGeom prst="line">
              <a:avLst/>
            </a:prstGeom>
            <a:ln>
              <a:solidFill>
                <a:srgbClr val="CB1C1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EB1E5F86-28B6-764D-B98C-8B999E4A7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984" y="5924531"/>
              <a:ext cx="936052" cy="8970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78" y="116632"/>
            <a:ext cx="1018613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5FB567DA-543F-6842-8A18-B6308589D989}"/>
              </a:ext>
            </a:extLst>
          </p:cNvPr>
          <p:cNvGrpSpPr/>
          <p:nvPr/>
        </p:nvGrpSpPr>
        <p:grpSpPr>
          <a:xfrm>
            <a:off x="103984" y="5877272"/>
            <a:ext cx="10080076" cy="944354"/>
            <a:chOff x="103984" y="5877272"/>
            <a:chExt cx="10080076" cy="944354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E117FA5F-DC0C-2143-9E36-1A304724F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1488" y="5924531"/>
              <a:ext cx="1330936" cy="897095"/>
            </a:xfrm>
            <a:prstGeom prst="rect">
              <a:avLst/>
            </a:prstGeom>
          </p:spPr>
        </p:pic>
        <p:sp>
          <p:nvSpPr>
            <p:cNvPr id="5" name="Sottotitolo 2">
              <a:extLst>
                <a:ext uri="{FF2B5EF4-FFF2-40B4-BE49-F238E27FC236}">
                  <a16:creationId xmlns:a16="http://schemas.microsoft.com/office/drawing/2014/main" id="{B1CED805-667E-E448-9DBB-BD0A761AB9FE}"/>
                </a:ext>
              </a:extLst>
            </p:cNvPr>
            <p:cNvSpPr txBox="1">
              <a:spLocks/>
            </p:cNvSpPr>
            <p:nvPr/>
          </p:nvSpPr>
          <p:spPr>
            <a:xfrm>
              <a:off x="1127975" y="6056607"/>
              <a:ext cx="7635575" cy="632943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>
                <a:buNone/>
              </a:pPr>
              <a:r>
                <a:rPr lang="it-IT" sz="2000" i="1" kern="0" dirty="0">
                  <a:solidFill>
                    <a:srgbClr val="011CA4"/>
                  </a:solidFill>
                  <a:latin typeface="Century Gothic" charset="0"/>
                  <a:ea typeface="Century Gothic" charset="0"/>
                  <a:cs typeface="Century Gothic" charset="0"/>
                </a:rPr>
                <a:t>U.O.C. di Cardiologia </a:t>
              </a:r>
            </a:p>
            <a:p>
              <a:pPr marL="0" indent="0" algn="ctr">
                <a:buNone/>
              </a:pPr>
              <a:r>
                <a:rPr lang="it-IT" sz="2000" i="1" kern="0" dirty="0">
                  <a:solidFill>
                    <a:srgbClr val="011CA4"/>
                  </a:solidFill>
                  <a:latin typeface="Century Gothic" charset="0"/>
                  <a:ea typeface="Century Gothic" charset="0"/>
                  <a:cs typeface="Century Gothic" charset="0"/>
                </a:rPr>
                <a:t>UTIC – Emodinamica e Cardiologia Interventistica</a:t>
              </a:r>
            </a:p>
          </p:txBody>
        </p:sp>
        <p:cxnSp>
          <p:nvCxnSpPr>
            <p:cNvPr id="6" name="Connettore 1 5">
              <a:extLst>
                <a:ext uri="{FF2B5EF4-FFF2-40B4-BE49-F238E27FC236}">
                  <a16:creationId xmlns:a16="http://schemas.microsoft.com/office/drawing/2014/main" id="{B2A3F29C-993C-CF4D-A492-FCCEE20F75E4}"/>
                </a:ext>
              </a:extLst>
            </p:cNvPr>
            <p:cNvCxnSpPr/>
            <p:nvPr/>
          </p:nvCxnSpPr>
          <p:spPr>
            <a:xfrm>
              <a:off x="103984" y="5877272"/>
              <a:ext cx="10080076" cy="0"/>
            </a:xfrm>
            <a:prstGeom prst="line">
              <a:avLst/>
            </a:prstGeom>
            <a:ln>
              <a:solidFill>
                <a:srgbClr val="CB1C1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CB889930-44B8-FC49-9C6D-0A730BE11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984" y="5924531"/>
              <a:ext cx="936052" cy="8970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5243" y="116632"/>
            <a:ext cx="8061838" cy="428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1452" y="3698506"/>
            <a:ext cx="3149254" cy="213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C3088791-9C2E-964D-9DAC-E30BAB14BF9A}"/>
              </a:ext>
            </a:extLst>
          </p:cNvPr>
          <p:cNvGrpSpPr/>
          <p:nvPr/>
        </p:nvGrpSpPr>
        <p:grpSpPr>
          <a:xfrm>
            <a:off x="103984" y="5877272"/>
            <a:ext cx="10080076" cy="944354"/>
            <a:chOff x="103984" y="5877272"/>
            <a:chExt cx="10080076" cy="944354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3E2F5145-6A00-FA40-8419-22EA8D54F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1488" y="5924531"/>
              <a:ext cx="1330936" cy="897095"/>
            </a:xfrm>
            <a:prstGeom prst="rect">
              <a:avLst/>
            </a:prstGeom>
          </p:spPr>
        </p:pic>
        <p:sp>
          <p:nvSpPr>
            <p:cNvPr id="6" name="Sottotitolo 2">
              <a:extLst>
                <a:ext uri="{FF2B5EF4-FFF2-40B4-BE49-F238E27FC236}">
                  <a16:creationId xmlns:a16="http://schemas.microsoft.com/office/drawing/2014/main" id="{EE75F06C-221D-524F-AF61-238772B99C73}"/>
                </a:ext>
              </a:extLst>
            </p:cNvPr>
            <p:cNvSpPr txBox="1">
              <a:spLocks/>
            </p:cNvSpPr>
            <p:nvPr/>
          </p:nvSpPr>
          <p:spPr>
            <a:xfrm>
              <a:off x="1127975" y="6056607"/>
              <a:ext cx="7635575" cy="632943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>
                <a:buNone/>
              </a:pPr>
              <a:r>
                <a:rPr lang="it-IT" sz="2000" i="1" kern="0" dirty="0">
                  <a:solidFill>
                    <a:srgbClr val="011CA4"/>
                  </a:solidFill>
                  <a:latin typeface="Century Gothic" charset="0"/>
                  <a:ea typeface="Century Gothic" charset="0"/>
                  <a:cs typeface="Century Gothic" charset="0"/>
                </a:rPr>
                <a:t>U.O.C. di Cardiologia </a:t>
              </a:r>
            </a:p>
            <a:p>
              <a:pPr marL="0" indent="0" algn="ctr">
                <a:buNone/>
              </a:pPr>
              <a:r>
                <a:rPr lang="it-IT" sz="2000" i="1" kern="0" dirty="0">
                  <a:solidFill>
                    <a:srgbClr val="011CA4"/>
                  </a:solidFill>
                  <a:latin typeface="Century Gothic" charset="0"/>
                  <a:ea typeface="Century Gothic" charset="0"/>
                  <a:cs typeface="Century Gothic" charset="0"/>
                </a:rPr>
                <a:t>UTIC – Emodinamica e Cardiologia Interventistica</a:t>
              </a:r>
            </a:p>
          </p:txBody>
        </p:sp>
        <p:cxnSp>
          <p:nvCxnSpPr>
            <p:cNvPr id="7" name="Connettore 1 6">
              <a:extLst>
                <a:ext uri="{FF2B5EF4-FFF2-40B4-BE49-F238E27FC236}">
                  <a16:creationId xmlns:a16="http://schemas.microsoft.com/office/drawing/2014/main" id="{E436BD2D-C980-824D-AC6D-53F5C280C90E}"/>
                </a:ext>
              </a:extLst>
            </p:cNvPr>
            <p:cNvCxnSpPr/>
            <p:nvPr/>
          </p:nvCxnSpPr>
          <p:spPr>
            <a:xfrm>
              <a:off x="103984" y="5877272"/>
              <a:ext cx="10080076" cy="0"/>
            </a:xfrm>
            <a:prstGeom prst="line">
              <a:avLst/>
            </a:prstGeom>
            <a:ln>
              <a:solidFill>
                <a:srgbClr val="CB1C1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8AA6BBC3-95F8-264A-A3A1-3793A1EB4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84" y="5924531"/>
              <a:ext cx="936052" cy="8970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369" y="91289"/>
            <a:ext cx="9018587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AB36EB76-3CBF-F247-AA46-5129427C50E7}"/>
              </a:ext>
            </a:extLst>
          </p:cNvPr>
          <p:cNvGrpSpPr/>
          <p:nvPr/>
        </p:nvGrpSpPr>
        <p:grpSpPr>
          <a:xfrm>
            <a:off x="103984" y="5877272"/>
            <a:ext cx="10080076" cy="944354"/>
            <a:chOff x="103984" y="5877272"/>
            <a:chExt cx="10080076" cy="944354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DD023EBC-1EC3-A84D-ABFA-641675F8E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1488" y="5924531"/>
              <a:ext cx="1330936" cy="897095"/>
            </a:xfrm>
            <a:prstGeom prst="rect">
              <a:avLst/>
            </a:prstGeom>
          </p:spPr>
        </p:pic>
        <p:sp>
          <p:nvSpPr>
            <p:cNvPr id="5" name="Sottotitolo 2">
              <a:extLst>
                <a:ext uri="{FF2B5EF4-FFF2-40B4-BE49-F238E27FC236}">
                  <a16:creationId xmlns:a16="http://schemas.microsoft.com/office/drawing/2014/main" id="{0B5E125F-E464-604C-96F9-2F542BA6C9FE}"/>
                </a:ext>
              </a:extLst>
            </p:cNvPr>
            <p:cNvSpPr txBox="1">
              <a:spLocks/>
            </p:cNvSpPr>
            <p:nvPr/>
          </p:nvSpPr>
          <p:spPr>
            <a:xfrm>
              <a:off x="1127975" y="6056607"/>
              <a:ext cx="7635575" cy="632943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>
                <a:buNone/>
              </a:pPr>
              <a:r>
                <a:rPr lang="it-IT" sz="2000" i="1" kern="0" dirty="0">
                  <a:solidFill>
                    <a:srgbClr val="011CA4"/>
                  </a:solidFill>
                  <a:latin typeface="Century Gothic" charset="0"/>
                  <a:ea typeface="Century Gothic" charset="0"/>
                  <a:cs typeface="Century Gothic" charset="0"/>
                </a:rPr>
                <a:t>U.O.C. di Cardiologia </a:t>
              </a:r>
            </a:p>
            <a:p>
              <a:pPr marL="0" indent="0" algn="ctr">
                <a:buNone/>
              </a:pPr>
              <a:r>
                <a:rPr lang="it-IT" sz="2000" i="1" kern="0" dirty="0">
                  <a:solidFill>
                    <a:srgbClr val="011CA4"/>
                  </a:solidFill>
                  <a:latin typeface="Century Gothic" charset="0"/>
                  <a:ea typeface="Century Gothic" charset="0"/>
                  <a:cs typeface="Century Gothic" charset="0"/>
                </a:rPr>
                <a:t>UTIC – Emodinamica e Cardiologia Interventistica</a:t>
              </a:r>
            </a:p>
          </p:txBody>
        </p:sp>
        <p:cxnSp>
          <p:nvCxnSpPr>
            <p:cNvPr id="6" name="Connettore 1 5">
              <a:extLst>
                <a:ext uri="{FF2B5EF4-FFF2-40B4-BE49-F238E27FC236}">
                  <a16:creationId xmlns:a16="http://schemas.microsoft.com/office/drawing/2014/main" id="{AB02F335-CAAF-8B43-BD6B-8F57EAE3194A}"/>
                </a:ext>
              </a:extLst>
            </p:cNvPr>
            <p:cNvCxnSpPr/>
            <p:nvPr/>
          </p:nvCxnSpPr>
          <p:spPr>
            <a:xfrm>
              <a:off x="103984" y="5877272"/>
              <a:ext cx="10080076" cy="0"/>
            </a:xfrm>
            <a:prstGeom prst="line">
              <a:avLst/>
            </a:prstGeom>
            <a:ln>
              <a:solidFill>
                <a:srgbClr val="CB1C1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B9D170C3-75EB-CE4A-ABA9-AA0B3E02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984" y="5924531"/>
              <a:ext cx="936052" cy="8970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8088" y="207809"/>
            <a:ext cx="6115348" cy="548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58ED5821-E940-2243-820F-88E57CF23985}"/>
              </a:ext>
            </a:extLst>
          </p:cNvPr>
          <p:cNvGrpSpPr/>
          <p:nvPr/>
        </p:nvGrpSpPr>
        <p:grpSpPr>
          <a:xfrm>
            <a:off x="103984" y="5877272"/>
            <a:ext cx="10080076" cy="944354"/>
            <a:chOff x="103984" y="5877272"/>
            <a:chExt cx="10080076" cy="944354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39002A14-8AD1-6446-BC73-B4770FE6D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1488" y="5924531"/>
              <a:ext cx="1330936" cy="897095"/>
            </a:xfrm>
            <a:prstGeom prst="rect">
              <a:avLst/>
            </a:prstGeom>
          </p:spPr>
        </p:pic>
        <p:sp>
          <p:nvSpPr>
            <p:cNvPr id="5" name="Sottotitolo 2">
              <a:extLst>
                <a:ext uri="{FF2B5EF4-FFF2-40B4-BE49-F238E27FC236}">
                  <a16:creationId xmlns:a16="http://schemas.microsoft.com/office/drawing/2014/main" id="{9369A79E-F59D-994E-B00B-B8516569FBF4}"/>
                </a:ext>
              </a:extLst>
            </p:cNvPr>
            <p:cNvSpPr txBox="1">
              <a:spLocks/>
            </p:cNvSpPr>
            <p:nvPr/>
          </p:nvSpPr>
          <p:spPr>
            <a:xfrm>
              <a:off x="1127975" y="6056607"/>
              <a:ext cx="7635575" cy="632943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>
                <a:buNone/>
              </a:pPr>
              <a:r>
                <a:rPr lang="it-IT" sz="2000" i="1" kern="0" dirty="0">
                  <a:solidFill>
                    <a:srgbClr val="011CA4"/>
                  </a:solidFill>
                  <a:latin typeface="Century Gothic" charset="0"/>
                  <a:ea typeface="Century Gothic" charset="0"/>
                  <a:cs typeface="Century Gothic" charset="0"/>
                </a:rPr>
                <a:t>U.O.C. di Cardiologia </a:t>
              </a:r>
            </a:p>
            <a:p>
              <a:pPr marL="0" indent="0" algn="ctr">
                <a:buNone/>
              </a:pPr>
              <a:r>
                <a:rPr lang="it-IT" sz="2000" i="1" kern="0" dirty="0">
                  <a:solidFill>
                    <a:srgbClr val="011CA4"/>
                  </a:solidFill>
                  <a:latin typeface="Century Gothic" charset="0"/>
                  <a:ea typeface="Century Gothic" charset="0"/>
                  <a:cs typeface="Century Gothic" charset="0"/>
                </a:rPr>
                <a:t>UTIC – Emodinamica e Cardiologia Interventistica</a:t>
              </a:r>
            </a:p>
          </p:txBody>
        </p:sp>
        <p:cxnSp>
          <p:nvCxnSpPr>
            <p:cNvPr id="6" name="Connettore 1 5">
              <a:extLst>
                <a:ext uri="{FF2B5EF4-FFF2-40B4-BE49-F238E27FC236}">
                  <a16:creationId xmlns:a16="http://schemas.microsoft.com/office/drawing/2014/main" id="{D7B335E8-F341-A141-8044-EB0057F3BCDD}"/>
                </a:ext>
              </a:extLst>
            </p:cNvPr>
            <p:cNvCxnSpPr/>
            <p:nvPr/>
          </p:nvCxnSpPr>
          <p:spPr>
            <a:xfrm>
              <a:off x="103984" y="5877272"/>
              <a:ext cx="10080076" cy="0"/>
            </a:xfrm>
            <a:prstGeom prst="line">
              <a:avLst/>
            </a:prstGeom>
            <a:ln>
              <a:solidFill>
                <a:srgbClr val="CB1C1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5DE3448B-5567-A94D-8C15-D693C6780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984" y="5924531"/>
              <a:ext cx="936052" cy="8970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996" y="260648"/>
            <a:ext cx="8999537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3F1B252B-8B62-0B4A-AB83-EBC4E448A6EA}"/>
              </a:ext>
            </a:extLst>
          </p:cNvPr>
          <p:cNvGrpSpPr/>
          <p:nvPr/>
        </p:nvGrpSpPr>
        <p:grpSpPr>
          <a:xfrm>
            <a:off x="103984" y="5877272"/>
            <a:ext cx="10080076" cy="944354"/>
            <a:chOff x="103984" y="5877272"/>
            <a:chExt cx="10080076" cy="944354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AB0A9294-9504-3E42-BB14-15E6FEAAC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1488" y="5924531"/>
              <a:ext cx="1330936" cy="897095"/>
            </a:xfrm>
            <a:prstGeom prst="rect">
              <a:avLst/>
            </a:prstGeom>
          </p:spPr>
        </p:pic>
        <p:sp>
          <p:nvSpPr>
            <p:cNvPr id="5" name="Sottotitolo 2">
              <a:extLst>
                <a:ext uri="{FF2B5EF4-FFF2-40B4-BE49-F238E27FC236}">
                  <a16:creationId xmlns:a16="http://schemas.microsoft.com/office/drawing/2014/main" id="{F616656E-7837-6B4D-BB93-8309C217CC52}"/>
                </a:ext>
              </a:extLst>
            </p:cNvPr>
            <p:cNvSpPr txBox="1">
              <a:spLocks/>
            </p:cNvSpPr>
            <p:nvPr/>
          </p:nvSpPr>
          <p:spPr>
            <a:xfrm>
              <a:off x="1127975" y="6056607"/>
              <a:ext cx="7635575" cy="632943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>
                <a:buNone/>
              </a:pPr>
              <a:r>
                <a:rPr lang="it-IT" sz="2000" i="1" kern="0" dirty="0">
                  <a:solidFill>
                    <a:srgbClr val="011CA4"/>
                  </a:solidFill>
                  <a:latin typeface="Century Gothic" charset="0"/>
                  <a:ea typeface="Century Gothic" charset="0"/>
                  <a:cs typeface="Century Gothic" charset="0"/>
                </a:rPr>
                <a:t>U.O.C. di Cardiologia </a:t>
              </a:r>
            </a:p>
            <a:p>
              <a:pPr marL="0" indent="0" algn="ctr">
                <a:buNone/>
              </a:pPr>
              <a:r>
                <a:rPr lang="it-IT" sz="2000" i="1" kern="0" dirty="0">
                  <a:solidFill>
                    <a:srgbClr val="011CA4"/>
                  </a:solidFill>
                  <a:latin typeface="Century Gothic" charset="0"/>
                  <a:ea typeface="Century Gothic" charset="0"/>
                  <a:cs typeface="Century Gothic" charset="0"/>
                </a:rPr>
                <a:t>UTIC – Emodinamica e Cardiologia Interventistica</a:t>
              </a:r>
            </a:p>
          </p:txBody>
        </p:sp>
        <p:cxnSp>
          <p:nvCxnSpPr>
            <p:cNvPr id="6" name="Connettore 1 5">
              <a:extLst>
                <a:ext uri="{FF2B5EF4-FFF2-40B4-BE49-F238E27FC236}">
                  <a16:creationId xmlns:a16="http://schemas.microsoft.com/office/drawing/2014/main" id="{5B48CCA1-E1AC-584C-B28F-FBB65315676B}"/>
                </a:ext>
              </a:extLst>
            </p:cNvPr>
            <p:cNvCxnSpPr/>
            <p:nvPr/>
          </p:nvCxnSpPr>
          <p:spPr>
            <a:xfrm>
              <a:off x="103984" y="5877272"/>
              <a:ext cx="10080076" cy="0"/>
            </a:xfrm>
            <a:prstGeom prst="line">
              <a:avLst/>
            </a:prstGeom>
            <a:ln>
              <a:solidFill>
                <a:srgbClr val="CB1C1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BFC0BEDC-0C63-FA46-866C-D8D7BEA51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984" y="5924531"/>
              <a:ext cx="936052" cy="8970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059" y="106099"/>
            <a:ext cx="7957406" cy="574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0F0E493D-4D2E-FE4B-950A-4D08B8833822}"/>
              </a:ext>
            </a:extLst>
          </p:cNvPr>
          <p:cNvGrpSpPr/>
          <p:nvPr/>
        </p:nvGrpSpPr>
        <p:grpSpPr>
          <a:xfrm>
            <a:off x="103984" y="5877272"/>
            <a:ext cx="10080076" cy="944354"/>
            <a:chOff x="103984" y="5877272"/>
            <a:chExt cx="10080076" cy="944354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1483A314-CA14-A44B-80F3-93017C4F4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1488" y="5924531"/>
              <a:ext cx="1330936" cy="897095"/>
            </a:xfrm>
            <a:prstGeom prst="rect">
              <a:avLst/>
            </a:prstGeom>
          </p:spPr>
        </p:pic>
        <p:sp>
          <p:nvSpPr>
            <p:cNvPr id="5" name="Sottotitolo 2">
              <a:extLst>
                <a:ext uri="{FF2B5EF4-FFF2-40B4-BE49-F238E27FC236}">
                  <a16:creationId xmlns:a16="http://schemas.microsoft.com/office/drawing/2014/main" id="{482BE23C-F2DD-294F-8FFB-0A65B65B8201}"/>
                </a:ext>
              </a:extLst>
            </p:cNvPr>
            <p:cNvSpPr txBox="1">
              <a:spLocks/>
            </p:cNvSpPr>
            <p:nvPr/>
          </p:nvSpPr>
          <p:spPr>
            <a:xfrm>
              <a:off x="1127975" y="6056607"/>
              <a:ext cx="7635575" cy="632943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>
                <a:buNone/>
              </a:pPr>
              <a:r>
                <a:rPr lang="it-IT" sz="2000" i="1" kern="0" dirty="0">
                  <a:solidFill>
                    <a:srgbClr val="011CA4"/>
                  </a:solidFill>
                  <a:latin typeface="Century Gothic" charset="0"/>
                  <a:ea typeface="Century Gothic" charset="0"/>
                  <a:cs typeface="Century Gothic" charset="0"/>
                </a:rPr>
                <a:t>U.O.C. di Cardiologia </a:t>
              </a:r>
            </a:p>
            <a:p>
              <a:pPr marL="0" indent="0" algn="ctr">
                <a:buNone/>
              </a:pPr>
              <a:r>
                <a:rPr lang="it-IT" sz="2000" i="1" kern="0" dirty="0">
                  <a:solidFill>
                    <a:srgbClr val="011CA4"/>
                  </a:solidFill>
                  <a:latin typeface="Century Gothic" charset="0"/>
                  <a:ea typeface="Century Gothic" charset="0"/>
                  <a:cs typeface="Century Gothic" charset="0"/>
                </a:rPr>
                <a:t>UTIC – Emodinamica e Cardiologia Interventistica</a:t>
              </a:r>
            </a:p>
          </p:txBody>
        </p:sp>
        <p:cxnSp>
          <p:nvCxnSpPr>
            <p:cNvPr id="6" name="Connettore 1 5">
              <a:extLst>
                <a:ext uri="{FF2B5EF4-FFF2-40B4-BE49-F238E27FC236}">
                  <a16:creationId xmlns:a16="http://schemas.microsoft.com/office/drawing/2014/main" id="{727ACF0D-E405-9044-A798-A56638445B94}"/>
                </a:ext>
              </a:extLst>
            </p:cNvPr>
            <p:cNvCxnSpPr/>
            <p:nvPr/>
          </p:nvCxnSpPr>
          <p:spPr>
            <a:xfrm>
              <a:off x="103984" y="5877272"/>
              <a:ext cx="10080076" cy="0"/>
            </a:xfrm>
            <a:prstGeom prst="line">
              <a:avLst/>
            </a:prstGeom>
            <a:ln>
              <a:solidFill>
                <a:srgbClr val="CB1C1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A193F94B-5798-BA47-BCA2-A9FC835A0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984" y="5924531"/>
              <a:ext cx="936052" cy="8970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323</Words>
  <Application>Microsoft Macintosh PowerPoint</Application>
  <PresentationFormat>Diapositive 35 mm</PresentationFormat>
  <Paragraphs>47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Calibri</vt:lpstr>
      <vt:lpstr>Century Gothic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Alfredo</dc:creator>
  <cp:lastModifiedBy>Marco Vatrano</cp:lastModifiedBy>
  <cp:revision>13</cp:revision>
  <dcterms:created xsi:type="dcterms:W3CDTF">2018-06-04T15:34:59Z</dcterms:created>
  <dcterms:modified xsi:type="dcterms:W3CDTF">2018-06-04T17:06:45Z</dcterms:modified>
</cp:coreProperties>
</file>